
<file path=[Content_Types].xml><?xml version="1.0" encoding="utf-8"?>
<Types xmlns="http://schemas.openxmlformats.org/package/2006/content-types">
  <Default Extension="png" ContentType="image/png"/>
  <Override PartName="/docProps/core.xml" ContentType="application/vnd.openxmlformats-package.core-properties+xml"/>
  <Override PartName="/ppt/slides/slide9.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viewProps.xml" ContentType="application/vnd.openxmlformats-officedocument.presentationml.viewProps+xml"/>
  <Override PartName="/docProps/app.xml" ContentType="application/vnd.openxmlformats-officedocument.extended-properties+xml"/>
  <Override PartName="/ppt/slides/slide7.xml" ContentType="application/vnd.openxmlformats-officedocument.presentationml.slide+xml"/>
  <Override PartName="/ppt/slideLayouts/slideLayout8.xml" ContentType="application/vnd.openxmlformats-officedocument.presentationml.slideLayout+xml"/>
  <Override PartName="/ppt/presProps.xml" ContentType="application/vnd.openxmlformats-officedocument.presentationml.presProps+xml"/>
  <Default Extension="xml" ContentType="application/xml"/>
  <Override PartName="/ppt/slides/slide4.xml" ContentType="application/vnd.openxmlformats-officedocument.presentationml.slide+xml"/>
  <Override PartName="/ppt/slideLayouts/slideLayout5.xml" ContentType="application/vnd.openxmlformats-officedocument.presentationml.slideLayout+xml"/>
  <Override PartName="/ppt/slides/slide1.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Default Extension="rels" ContentType="application/vnd.openxmlformats-package.relationships+xml"/>
  <Override PartName="/ppt/slides/slide10.xml" ContentType="application/vnd.openxmlformats-officedocument.presentationml.slide+xml"/>
  <Default Extension="jpeg" ContentType="image/jpeg"/>
  <Override PartName="/ppt/slides/slide8.xml" ContentType="application/vnd.openxmlformats-officedocument.presentationml.slide+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5.xml" ContentType="application/vnd.openxmlformats-officedocument.presentationml.slide+xml"/>
  <Override PartName="/ppt/slideLayouts/slideLayout6.xml" ContentType="application/vnd.openxmlformats-officedocument.presentationml.slideLayout+xml"/>
  <Override PartName="/ppt/theme/theme1.xml" ContentType="application/vnd.openxmlformats-officedocument.theme+xml"/>
  <Override PartName="/ppt/slides/slide2.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72" r:id="rId1"/>
  </p:sldMasterIdLst>
  <p:sldIdLst>
    <p:sldId id="256" r:id="rId2"/>
    <p:sldId id="257" r:id="rId3"/>
    <p:sldId id="259" r:id="rId4"/>
    <p:sldId id="261" r:id="rId5"/>
    <p:sldId id="269" r:id="rId6"/>
    <p:sldId id="262" r:id="rId7"/>
    <p:sldId id="266" r:id="rId8"/>
    <p:sldId id="270" r:id="rId9"/>
    <p:sldId id="271" r:id="rId10"/>
    <p:sldId id="272" r:id="rId1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15620"/>
    <p:restoredTop sz="94660"/>
  </p:normalViewPr>
  <p:slideViewPr>
    <p:cSldViewPr>
      <p:cViewPr varScale="1">
        <p:scale>
          <a:sx n="116" d="100"/>
          <a:sy n="116" d="100"/>
        </p:scale>
        <p:origin x="-5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963B5282-8CE0-4171-B29D-CFF43E018CFD}" type="datetimeFigureOut">
              <a:rPr lang="en-US"/>
              <a:pPr>
                <a:defRPr/>
              </a:pPr>
              <a:t>5/4/10</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54462357-9A93-4AD2-96CF-314C95A4E2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D990BB7C-9907-44A9-B29A-5DEF595A4FB6}" type="datetimeFigureOut">
              <a:rPr lang="en-US"/>
              <a:pPr>
                <a:defRPr/>
              </a:pPr>
              <a:t>5/4/10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B6BA39A-7F9B-4728-8648-67D20BB09E2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2808824F-925F-4EE8-A4A9-60DAF0933E3C}" type="datetimeFigureOut">
              <a:rPr lang="en-US"/>
              <a:pPr>
                <a:defRPr/>
              </a:pPr>
              <a:t>5/4/10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3BF977BE-9E94-4C7C-BA00-2FA6922262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F5A51DE2-6975-4DCB-B8B5-10AD201ED244}" type="datetimeFigureOut">
              <a:rPr lang="en-US"/>
              <a:pPr>
                <a:defRPr/>
              </a:pPr>
              <a:t>5/4/10</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0CD8AE9-B8D9-4AF3-9C19-3FEB960F1D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370E9F8E-E4F0-4BBB-874D-0A3C5945B78E}" type="datetimeFigureOut">
              <a:rPr lang="en-US"/>
              <a:pPr>
                <a:defRPr/>
              </a:pPr>
              <a:t>5/4/10</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EEF7D868-D471-4B06-98D6-B5DA769B2CD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5B064D6C-3B4A-45BC-BDDF-5FD9F9DE8207}" type="datetimeFigureOut">
              <a:rPr lang="en-US"/>
              <a:pPr>
                <a:defRPr/>
              </a:pPr>
              <a:t>5/4/10</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A05D9D43-5D9C-495B-94ED-E7E06F9FCA2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443FAA67-C929-4A41-8290-83DEA3BEF972}" type="datetimeFigureOut">
              <a:rPr lang="en-US"/>
              <a:pPr>
                <a:defRPr/>
              </a:pPr>
              <a:t>5/4/10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E99AEBC1-F4E5-4352-80D7-7B150E5DC05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33233D42-18C9-425F-BB7A-9906101166F4}" type="datetimeFigureOut">
              <a:rPr lang="en-US"/>
              <a:pPr>
                <a:defRPr/>
              </a:pPr>
              <a:t>5/4/10</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1561461C-417E-47C9-BD6E-78478BB950A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Rectangle 2"/>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64CF9DF3-4657-4508-AE12-C18E81CD95BD}" type="datetimeFigureOut">
              <a:rPr lang="en-US"/>
              <a:pPr>
                <a:defRPr/>
              </a:pPr>
              <a:t>5/4/10</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4DFA02E-9403-4CF3-BCC8-EF0C8086722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ADBD3DED-A40E-49E8-BB85-73EE016388B1}" type="datetimeFigureOut">
              <a:rPr lang="en-US"/>
              <a:pPr>
                <a:defRPr/>
              </a:pPr>
              <a:t>5/4/10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7A836594-D8C4-4DDD-8A2E-BEBECBAF6BF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a typeface="+mn-ea"/>
              <a:cs typeface="+mn-cs"/>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C535EB01-AED5-47E4-8282-CB3B09C51344}" type="datetimeFigureOut">
              <a:rPr lang="en-US"/>
              <a:pPr>
                <a:defRPr/>
              </a:pPr>
              <a:t>5/4/10</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D6E47D95-106F-410A-9B45-305BFC6E108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Oval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a:t>Mastertitelformat bearbeiten</a:t>
            </a:r>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Mastertextformat bearbeiten</a:t>
            </a:r>
          </a:p>
          <a:p>
            <a:pPr lvl="1"/>
            <a:r>
              <a:rPr lang="en-US"/>
              <a:t>Zweite Ebene</a:t>
            </a:r>
          </a:p>
          <a:p>
            <a:pPr lvl="2"/>
            <a:r>
              <a:rPr lang="en-US"/>
              <a:t>Dritte Ebene</a:t>
            </a:r>
          </a:p>
          <a:p>
            <a:pPr lvl="3"/>
            <a:r>
              <a:rPr lang="en-US"/>
              <a:t>Vierte Ebene</a:t>
            </a:r>
          </a:p>
          <a:p>
            <a:pPr lvl="4"/>
            <a:r>
              <a:rPr lang="en-US"/>
              <a:t>Fünfte Ebene</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ea typeface="+mn-ea"/>
                <a:cs typeface="+mn-cs"/>
              </a:defRPr>
            </a:lvl1pPr>
          </a:lstStyle>
          <a:p>
            <a:pPr>
              <a:defRPr/>
            </a:pPr>
            <a:fld id="{6886B48F-0820-41EB-B153-3DCDC7DFB3B9}" type="datetimeFigureOut">
              <a:rPr lang="en-US"/>
              <a:pPr>
                <a:defRPr/>
              </a:pPr>
              <a:t>5/4/10</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ea typeface="+mn-ea"/>
                <a:cs typeface="+mn-cs"/>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ea typeface="+mn-ea"/>
                <a:cs typeface="+mn-cs"/>
              </a:defRPr>
            </a:lvl1pPr>
          </a:lstStyle>
          <a:p>
            <a:pPr>
              <a:defRPr/>
            </a:pPr>
            <a:fld id="{FF060EB4-BF75-4713-8256-B0FC660A3F2C}" type="slidenum">
              <a:rPr lang="en-US"/>
              <a:pPr>
                <a:defRPr/>
              </a:pPr>
              <a:t>‹#›</a:t>
            </a:fld>
            <a:endParaRPr lang="en-US"/>
          </a:p>
        </p:txBody>
      </p:sp>
      <p:sp>
        <p:nvSpPr>
          <p:cNvPr id="15" name="Rectangle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6" r:id="rId5"/>
    <p:sldLayoutId id="2147483681" r:id="rId6"/>
    <p:sldLayoutId id="2147483687" r:id="rId7"/>
    <p:sldLayoutId id="2147483688" r:id="rId8"/>
    <p:sldLayoutId id="2147483689" r:id="rId9"/>
    <p:sldLayoutId id="2147483680" r:id="rId10"/>
    <p:sldLayoutId id="2147483679" r:id="rId11"/>
  </p:sldLayoutIdLst>
  <p:txStyles>
    <p:titleStyle>
      <a:lvl1pPr algn="l" rtl="0" fontAlgn="base">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ＭＳ Ｐゴシック" charset="-128"/>
          <a:cs typeface="ＭＳ Ｐゴシック" charset="-128"/>
        </a:defRPr>
      </a:lvl1pPr>
      <a:lvl2pPr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2pPr>
      <a:lvl3pPr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3pPr>
      <a:lvl4pPr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4pPr>
      <a:lvl5pPr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5pPr>
      <a:lvl6pPr marL="4572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6pPr>
      <a:lvl7pPr marL="9144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7pPr>
      <a:lvl8pPr marL="13716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8pPr>
      <a:lvl9pPr marL="1828800" algn="l" rtl="0" fontAlgn="base">
        <a:spcBef>
          <a:spcPct val="0"/>
        </a:spcBef>
        <a:spcAft>
          <a:spcPct val="0"/>
        </a:spcAft>
        <a:defRPr sz="4300">
          <a:solidFill>
            <a:srgbClr val="572314"/>
          </a:solidFill>
          <a:latin typeface="Gill Sans MT" charset="0"/>
          <a:ea typeface="ＭＳ Ｐゴシック" charset="-128"/>
          <a:cs typeface="ＭＳ Ｐゴシック" charset="-128"/>
        </a:defRPr>
      </a:lvl9pPr>
    </p:titleStyle>
    <p:bodyStyle>
      <a:lvl1pPr marL="365125" indent="-282575" algn="l" rtl="0" fontAlgn="base">
        <a:spcBef>
          <a:spcPts val="600"/>
        </a:spcBef>
        <a:spcAft>
          <a:spcPct val="0"/>
        </a:spcAft>
        <a:buClr>
          <a:schemeClr val="accent1"/>
        </a:buClr>
        <a:buSzPct val="80000"/>
        <a:buFont typeface="Wingdings 2" charset="2"/>
        <a:buChar char=""/>
        <a:defRPr sz="3200" kern="1200">
          <a:solidFill>
            <a:schemeClr val="tx1"/>
          </a:solidFill>
          <a:latin typeface="+mn-lt"/>
          <a:ea typeface="ＭＳ Ｐゴシック" charset="-128"/>
          <a:cs typeface="ＭＳ Ｐゴシック" charset="-128"/>
        </a:defRPr>
      </a:lvl1pPr>
      <a:lvl2pPr marL="639763" indent="-236538" algn="l" rtl="0" fontAlgn="base">
        <a:spcBef>
          <a:spcPts val="550"/>
        </a:spcBef>
        <a:spcAft>
          <a:spcPct val="0"/>
        </a:spcAft>
        <a:buClr>
          <a:schemeClr val="accent1"/>
        </a:buClr>
        <a:buFont typeface="Verdana" charset="0"/>
        <a:buChar char="◦"/>
        <a:defRPr sz="2800" kern="1200">
          <a:solidFill>
            <a:schemeClr val="tx1"/>
          </a:solidFill>
          <a:latin typeface="+mn-lt"/>
          <a:ea typeface="ＭＳ Ｐゴシック" charset="-128"/>
          <a:cs typeface="+mn-cs"/>
        </a:defRPr>
      </a:lvl2pPr>
      <a:lvl3pPr marL="885825" indent="-228600" algn="l" rtl="0" fontAlgn="base">
        <a:spcBef>
          <a:spcPct val="20000"/>
        </a:spcBef>
        <a:spcAft>
          <a:spcPct val="0"/>
        </a:spcAft>
        <a:buClr>
          <a:schemeClr val="accent2"/>
        </a:buClr>
        <a:buFont typeface="Wingdings 2" charset="2"/>
        <a:buChar char=""/>
        <a:defRPr sz="2400" kern="1200">
          <a:solidFill>
            <a:schemeClr val="tx1"/>
          </a:solidFill>
          <a:latin typeface="+mn-lt"/>
          <a:ea typeface="ＭＳ Ｐゴシック" charset="-128"/>
          <a:cs typeface="+mn-cs"/>
        </a:defRPr>
      </a:lvl3pPr>
      <a:lvl4pPr marL="1096963" indent="-173038" algn="l" rtl="0" fontAlgn="base">
        <a:spcBef>
          <a:spcPct val="20000"/>
        </a:spcBef>
        <a:spcAft>
          <a:spcPct val="0"/>
        </a:spcAft>
        <a:buClr>
          <a:srgbClr val="C32D2E"/>
        </a:buClr>
        <a:buFont typeface="Wingdings 2" charset="2"/>
        <a:buChar char=""/>
        <a:defRPr sz="2000" kern="1200">
          <a:solidFill>
            <a:schemeClr val="tx1"/>
          </a:solidFill>
          <a:latin typeface="+mn-lt"/>
          <a:ea typeface="ＭＳ Ｐゴシック" charset="-128"/>
          <a:cs typeface="+mn-cs"/>
        </a:defRPr>
      </a:lvl4pPr>
      <a:lvl5pPr marL="1296988" indent="-182563" algn="l" rtl="0" fontAlgn="base">
        <a:spcBef>
          <a:spcPct val="20000"/>
        </a:spcBef>
        <a:spcAft>
          <a:spcPct val="0"/>
        </a:spcAft>
        <a:buClr>
          <a:srgbClr val="84AA33"/>
        </a:buClr>
        <a:buFont typeface="Wingdings 2"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609600"/>
            <a:ext cx="8305800" cy="3276600"/>
          </a:xfrm>
        </p:spPr>
        <p:txBody>
          <a:bodyPr>
            <a:normAutofit fontScale="90000"/>
          </a:bodyPr>
          <a:lstStyle/>
          <a:p>
            <a:pPr fontAlgn="auto">
              <a:spcAft>
                <a:spcPts val="0"/>
              </a:spcAft>
              <a:defRPr/>
            </a:pPr>
            <a:r>
              <a:rPr lang="en-US" b="1" dirty="0">
                <a:solidFill>
                  <a:schemeClr val="tx2">
                    <a:satMod val="130000"/>
                  </a:schemeClr>
                </a:solidFill>
                <a:ea typeface="+mj-ea"/>
                <a:cs typeface="+mj-cs"/>
              </a:rPr>
              <a:t/>
            </a:r>
            <a:br>
              <a:rPr lang="en-US" b="1" dirty="0">
                <a:solidFill>
                  <a:schemeClr val="tx2">
                    <a:satMod val="130000"/>
                  </a:schemeClr>
                </a:solidFill>
                <a:ea typeface="+mj-ea"/>
                <a:cs typeface="+mj-cs"/>
              </a:rPr>
            </a:br>
            <a:r>
              <a:rPr lang="en-US" b="1" dirty="0" smtClean="0">
                <a:solidFill>
                  <a:schemeClr val="tx2">
                    <a:satMod val="130000"/>
                  </a:schemeClr>
                </a:solidFill>
                <a:ea typeface="+mj-ea"/>
                <a:cs typeface="+mj-cs"/>
              </a:rPr>
              <a:t>CDM </a:t>
            </a:r>
            <a:r>
              <a:rPr lang="en-US" b="1" dirty="0" err="1" smtClean="0">
                <a:solidFill>
                  <a:schemeClr val="tx2">
                    <a:satMod val="130000"/>
                  </a:schemeClr>
                </a:solidFill>
                <a:ea typeface="+mj-ea"/>
                <a:cs typeface="+mj-cs"/>
              </a:rPr>
              <a:t>PoA</a:t>
            </a:r>
            <a:r>
              <a:rPr lang="en-US" b="1" dirty="0" smtClean="0">
                <a:solidFill>
                  <a:schemeClr val="tx2">
                    <a:satMod val="130000"/>
                  </a:schemeClr>
                </a:solidFill>
                <a:ea typeface="+mj-ea"/>
                <a:cs typeface="+mj-cs"/>
              </a:rPr>
              <a:t> Development Case Study:</a:t>
            </a:r>
            <a:br>
              <a:rPr lang="en-US" b="1" dirty="0" smtClean="0">
                <a:solidFill>
                  <a:schemeClr val="tx2">
                    <a:satMod val="130000"/>
                  </a:schemeClr>
                </a:solidFill>
                <a:ea typeface="+mj-ea"/>
                <a:cs typeface="+mj-cs"/>
              </a:rPr>
            </a:br>
            <a:r>
              <a:rPr lang="en-US" b="1" dirty="0">
                <a:solidFill>
                  <a:schemeClr val="tx2">
                    <a:satMod val="130000"/>
                  </a:schemeClr>
                </a:solidFill>
                <a:ea typeface="+mj-ea"/>
                <a:cs typeface="+mj-cs"/>
              </a:rPr>
              <a:t/>
            </a:r>
            <a:br>
              <a:rPr lang="en-US" b="1" dirty="0">
                <a:solidFill>
                  <a:schemeClr val="tx2">
                    <a:satMod val="130000"/>
                  </a:schemeClr>
                </a:solidFill>
                <a:ea typeface="+mj-ea"/>
                <a:cs typeface="+mj-cs"/>
              </a:rPr>
            </a:br>
            <a:r>
              <a:rPr lang="it-IT" b="1" dirty="0" smtClean="0">
                <a:solidFill>
                  <a:schemeClr val="tx2">
                    <a:satMod val="130000"/>
                  </a:schemeClr>
                </a:solidFill>
                <a:ea typeface="+mj-ea"/>
                <a:cs typeface="+mj-cs"/>
              </a:rPr>
              <a:t>Morocco Municipal </a:t>
            </a:r>
            <a:r>
              <a:rPr lang="it-IT" b="1" dirty="0">
                <a:solidFill>
                  <a:schemeClr val="tx2">
                    <a:satMod val="130000"/>
                  </a:schemeClr>
                </a:solidFill>
                <a:ea typeface="+mj-ea"/>
                <a:cs typeface="+mj-cs"/>
              </a:rPr>
              <a:t>Solid </a:t>
            </a:r>
            <a:r>
              <a:rPr lang="it-IT" b="1" dirty="0" smtClean="0">
                <a:solidFill>
                  <a:schemeClr val="tx2">
                    <a:satMod val="130000"/>
                  </a:schemeClr>
                </a:solidFill>
                <a:ea typeface="+mj-ea"/>
                <a:cs typeface="+mj-cs"/>
              </a:rPr>
              <a:t>Waste</a:t>
            </a:r>
            <a:endParaRPr lang="en-US" b="1" dirty="0">
              <a:solidFill>
                <a:schemeClr val="tx2">
                  <a:satMod val="130000"/>
                </a:schemeClr>
              </a:solidFill>
              <a:ea typeface="+mj-ea"/>
              <a:cs typeface="+mj-cs"/>
            </a:endParaRPr>
          </a:p>
        </p:txBody>
      </p:sp>
      <p:pic>
        <p:nvPicPr>
          <p:cNvPr id="13314" name="Picture 21"/>
          <p:cNvPicPr>
            <a:picLocks noChangeAspect="1" noChangeArrowheads="1"/>
          </p:cNvPicPr>
          <p:nvPr/>
        </p:nvPicPr>
        <p:blipFill>
          <a:blip r:embed="rId2"/>
          <a:srcRect/>
          <a:stretch>
            <a:fillRect/>
          </a:stretch>
        </p:blipFill>
        <p:spPr bwMode="auto">
          <a:xfrm>
            <a:off x="457200" y="5638800"/>
            <a:ext cx="990600" cy="9906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a:xfrm>
            <a:off x="2743200" y="3429000"/>
            <a:ext cx="6400800" cy="2286000"/>
          </a:xfrm>
        </p:spPr>
        <p:txBody>
          <a:bodyPr/>
          <a:lstStyle/>
          <a:p>
            <a:pPr fontAlgn="auto">
              <a:spcAft>
                <a:spcPts val="0"/>
              </a:spcAft>
              <a:defRPr/>
            </a:pPr>
            <a:r>
              <a:rPr lang="en-US" sz="2800" dirty="0" smtClean="0">
                <a:solidFill>
                  <a:schemeClr val="tx2">
                    <a:satMod val="130000"/>
                  </a:schemeClr>
                </a:solidFill>
                <a:ea typeface="+mj-ea"/>
                <a:cs typeface="+mj-cs"/>
              </a:rPr>
              <a:t>pcohen1@worldbank.org</a:t>
            </a:r>
            <a:endParaRPr lang="en-US" sz="2800" dirty="0">
              <a:solidFill>
                <a:schemeClr val="tx2">
                  <a:satMod val="130000"/>
                </a:schemeClr>
              </a:solidFill>
              <a:ea typeface="+mj-ea"/>
              <a:cs typeface="+mj-cs"/>
            </a:endParaRPr>
          </a:p>
        </p:txBody>
      </p:sp>
      <p:sp>
        <p:nvSpPr>
          <p:cNvPr id="4" name="Text Placeholder 3"/>
          <p:cNvSpPr>
            <a:spLocks noGrp="1"/>
          </p:cNvSpPr>
          <p:nvPr>
            <p:ph type="body" idx="1"/>
          </p:nvPr>
        </p:nvSpPr>
        <p:spPr>
          <a:xfrm>
            <a:off x="2286000" y="228600"/>
            <a:ext cx="6400800" cy="1509713"/>
          </a:xfrm>
        </p:spPr>
        <p:txBody>
          <a:bodyPr>
            <a:normAutofit/>
          </a:bodyPr>
          <a:lstStyle/>
          <a:p>
            <a:pPr algn="ctr" fontAlgn="auto">
              <a:spcAft>
                <a:spcPts val="0"/>
              </a:spcAft>
              <a:buFont typeface="Wingdings 2"/>
              <a:buNone/>
              <a:defRPr/>
            </a:pPr>
            <a:r>
              <a:rPr lang="en-US" sz="4400" b="1" dirty="0" smtClean="0">
                <a:ea typeface="+mn-ea"/>
                <a:cs typeface="+mn-cs"/>
              </a:rPr>
              <a:t>Thank you!</a:t>
            </a:r>
            <a:endParaRPr lang="en-US" sz="4400" b="1" dirty="0">
              <a:ea typeface="+mn-ea"/>
              <a:cs typeface="+mn-cs"/>
            </a:endParaRPr>
          </a:p>
        </p:txBody>
      </p:sp>
      <p:pic>
        <p:nvPicPr>
          <p:cNvPr id="22531" name="Picture 21"/>
          <p:cNvPicPr>
            <a:picLocks noChangeAspect="1" noChangeArrowheads="1"/>
          </p:cNvPicPr>
          <p:nvPr/>
        </p:nvPicPr>
        <p:blipFill>
          <a:blip r:embed="rId2"/>
          <a:srcRect/>
          <a:stretch>
            <a:fillRect/>
          </a:stretch>
        </p:blipFill>
        <p:spPr bwMode="auto">
          <a:xfrm>
            <a:off x="609600" y="5334000"/>
            <a:ext cx="990600" cy="990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1066800" y="1447800"/>
            <a:ext cx="8077200" cy="5216525"/>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800">
                <a:latin typeface="Gill Sans MT" charset="0"/>
              </a:rPr>
              <a:t> Morocco generates 6.7 million tons of MSW per year</a:t>
            </a:r>
          </a:p>
          <a:p>
            <a:pPr>
              <a:buFont typeface="Arial" charset="0"/>
              <a:buChar char="•"/>
            </a:pPr>
            <a:endParaRPr lang="en-US" sz="2800">
              <a:latin typeface="Gill Sans MT" charset="0"/>
            </a:endParaRPr>
          </a:p>
          <a:p>
            <a:pPr>
              <a:buFont typeface="Arial" charset="0"/>
              <a:buChar char="•"/>
            </a:pPr>
            <a:r>
              <a:rPr lang="en-US" sz="2800">
                <a:latin typeface="Gill Sans MT" charset="0"/>
              </a:rPr>
              <a:t> Despite progress, half of this waste is still disposed of in open dumps</a:t>
            </a:r>
          </a:p>
          <a:p>
            <a:pPr>
              <a:buFont typeface="Arial" charset="0"/>
              <a:buChar char="•"/>
            </a:pPr>
            <a:endParaRPr lang="en-US" sz="2800">
              <a:latin typeface="Gill Sans MT" charset="0"/>
            </a:endParaRPr>
          </a:p>
          <a:p>
            <a:pPr>
              <a:buFont typeface="Arial" charset="0"/>
              <a:buChar char="•"/>
            </a:pPr>
            <a:r>
              <a:rPr lang="en-US" sz="2800">
                <a:latin typeface="Gill Sans MT" charset="0"/>
              </a:rPr>
              <a:t> SWM services are the legal responsibility of the municipality</a:t>
            </a:r>
          </a:p>
          <a:p>
            <a:pPr>
              <a:buFont typeface="Arial" charset="0"/>
              <a:buChar char="•"/>
            </a:pPr>
            <a:endParaRPr lang="en-US" sz="2800">
              <a:latin typeface="Gill Sans MT" charset="0"/>
            </a:endParaRPr>
          </a:p>
          <a:p>
            <a:pPr>
              <a:buFont typeface="Arial" charset="0"/>
              <a:buChar char="•"/>
            </a:pPr>
            <a:r>
              <a:rPr lang="en-US" sz="2800">
                <a:latin typeface="Gill Sans MT" charset="0"/>
              </a:rPr>
              <a:t> Private sector participation in street cleaning, waste collection, and land-filling services</a:t>
            </a:r>
          </a:p>
          <a:p>
            <a:endParaRPr lang="en-US" sz="2800">
              <a:latin typeface="Gill Sans MT" charset="0"/>
            </a:endParaRPr>
          </a:p>
        </p:txBody>
      </p:sp>
      <p:sp>
        <p:nvSpPr>
          <p:cNvPr id="14338" name="Rectangle 2"/>
          <p:cNvSpPr>
            <a:spLocks noChangeArrowheads="1"/>
          </p:cNvSpPr>
          <p:nvPr/>
        </p:nvSpPr>
        <p:spPr bwMode="auto">
          <a:xfrm>
            <a:off x="1066800" y="457200"/>
            <a:ext cx="3195638" cy="762000"/>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Context</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1066800" y="1219200"/>
            <a:ext cx="7848600" cy="4362450"/>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800">
                <a:latin typeface="Gill Sans MT" charset="0"/>
              </a:rPr>
              <a:t> Solid Waste Management Law 2800 (December 2006)</a:t>
            </a:r>
          </a:p>
          <a:p>
            <a:pPr>
              <a:buFont typeface="Arial" charset="0"/>
              <a:buChar char="•"/>
            </a:pPr>
            <a:endParaRPr lang="en-US" sz="2800">
              <a:latin typeface="Gill Sans MT" charset="0"/>
            </a:endParaRPr>
          </a:p>
          <a:p>
            <a:pPr>
              <a:buFont typeface="Arial" charset="0"/>
              <a:buChar char="•"/>
            </a:pPr>
            <a:r>
              <a:rPr lang="en-US" sz="2800">
                <a:latin typeface="Gill Sans MT" charset="0"/>
              </a:rPr>
              <a:t> National Solid Waste Program, covering a range of institutional, financial, environmental, and social upgrading actions over15 years</a:t>
            </a:r>
          </a:p>
          <a:p>
            <a:pPr>
              <a:buFont typeface="Arial" charset="0"/>
              <a:buChar char="•"/>
            </a:pPr>
            <a:endParaRPr lang="en-US" sz="2800">
              <a:latin typeface="Gill Sans MT" charset="0"/>
            </a:endParaRPr>
          </a:p>
          <a:p>
            <a:pPr>
              <a:buFont typeface="Arial" charset="0"/>
              <a:buChar char="•"/>
            </a:pPr>
            <a:r>
              <a:rPr lang="en-US" sz="2800">
                <a:latin typeface="Gill Sans MT" charset="0"/>
              </a:rPr>
              <a:t> Introduction of sanitary landfills (100% of urban areas equipped by 2022), and closure and rehabilitation of 300 existing open dumps.</a:t>
            </a:r>
          </a:p>
        </p:txBody>
      </p:sp>
      <p:sp>
        <p:nvSpPr>
          <p:cNvPr id="15362" name="Rectangle 2"/>
          <p:cNvSpPr>
            <a:spLocks noChangeArrowheads="1"/>
          </p:cNvSpPr>
          <p:nvPr/>
        </p:nvSpPr>
        <p:spPr bwMode="auto">
          <a:xfrm>
            <a:off x="1066800" y="457200"/>
            <a:ext cx="184150" cy="762000"/>
          </a:xfrm>
          <a:prstGeom prst="rect">
            <a:avLst/>
          </a:prstGeom>
          <a:noFill/>
          <a:ln w="9525">
            <a:noFill/>
            <a:miter lim="800000"/>
            <a:headEnd/>
            <a:tailEnd/>
          </a:ln>
        </p:spPr>
        <p:txBody>
          <a:bodyPr wrap="none">
            <a:prstTxWarp prst="textNoShape">
              <a:avLst/>
            </a:prstTxWarp>
            <a:spAutoFit/>
          </a:bodyPr>
          <a:lstStyle/>
          <a:p>
            <a:endParaRPr lang="de-DE" sz="4400" b="1">
              <a:latin typeface="Gill Sans MT" charset="0"/>
            </a:endParaRPr>
          </a:p>
        </p:txBody>
      </p:sp>
      <p:sp>
        <p:nvSpPr>
          <p:cNvPr id="15363" name="Rectangle 3"/>
          <p:cNvSpPr>
            <a:spLocks noChangeArrowheads="1"/>
          </p:cNvSpPr>
          <p:nvPr/>
        </p:nvSpPr>
        <p:spPr bwMode="auto">
          <a:xfrm>
            <a:off x="1066800" y="228600"/>
            <a:ext cx="8077200" cy="762000"/>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An Ambitious Sector Reform</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066800" y="1143000"/>
            <a:ext cx="8077200" cy="5491163"/>
          </a:xfrm>
          <a:prstGeom prst="rect">
            <a:avLst/>
          </a:prstGeom>
          <a:noFill/>
          <a:ln w="9525">
            <a:noFill/>
            <a:miter lim="800000"/>
            <a:headEnd/>
            <a:tailEnd/>
          </a:ln>
        </p:spPr>
        <p:txBody>
          <a:bodyPr>
            <a:prstTxWarp prst="textNoShape">
              <a:avLst/>
            </a:prstTxWarp>
            <a:spAutoFit/>
          </a:bodyPr>
          <a:lstStyle/>
          <a:p>
            <a:r>
              <a:rPr lang="en-US" sz="2800" i="1">
                <a:latin typeface="Gill Sans MT" charset="0"/>
              </a:rPr>
              <a:t>Despite continuous CDM progress since 2003, no landfill project has yet been developed in Morocco…</a:t>
            </a:r>
          </a:p>
          <a:p>
            <a:endParaRPr lang="en-US">
              <a:latin typeface="Gill Sans MT" charset="0"/>
            </a:endParaRPr>
          </a:p>
          <a:p>
            <a:pPr>
              <a:buFont typeface="Arial" charset="0"/>
              <a:buChar char="•"/>
            </a:pPr>
            <a:r>
              <a:rPr lang="en-US" sz="2800">
                <a:latin typeface="Gill Sans MT" charset="0"/>
              </a:rPr>
              <a:t> Complex and time-consuming CDM development process</a:t>
            </a:r>
          </a:p>
          <a:p>
            <a:pPr>
              <a:buFont typeface="Arial" charset="0"/>
              <a:buChar char="•"/>
            </a:pPr>
            <a:endParaRPr lang="en-US" sz="2800">
              <a:latin typeface="Gill Sans MT" charset="0"/>
            </a:endParaRPr>
          </a:p>
          <a:p>
            <a:pPr>
              <a:buFont typeface="Arial" charset="0"/>
              <a:buChar char="•"/>
            </a:pPr>
            <a:r>
              <a:rPr lang="en-US" sz="2800">
                <a:latin typeface="Gill Sans MT" charset="0"/>
              </a:rPr>
              <a:t> Limited local capacity to assess and implement CDM projects</a:t>
            </a:r>
          </a:p>
          <a:p>
            <a:pPr>
              <a:buFont typeface="Arial" charset="0"/>
              <a:buChar char="•"/>
            </a:pPr>
            <a:endParaRPr lang="en-US" sz="2800">
              <a:latin typeface="Gill Sans MT" charset="0"/>
            </a:endParaRPr>
          </a:p>
          <a:p>
            <a:pPr>
              <a:buFont typeface="Arial" charset="0"/>
              <a:buChar char="•"/>
            </a:pPr>
            <a:r>
              <a:rPr lang="en-US" sz="2800">
                <a:latin typeface="Gill Sans MT" charset="0"/>
              </a:rPr>
              <a:t> No specific national guidelines for cities on development procedures and legal setup for CDM projects</a:t>
            </a:r>
          </a:p>
        </p:txBody>
      </p:sp>
      <p:sp>
        <p:nvSpPr>
          <p:cNvPr id="16386" name="Rectangle 2"/>
          <p:cNvSpPr>
            <a:spLocks noChangeArrowheads="1"/>
          </p:cNvSpPr>
          <p:nvPr/>
        </p:nvSpPr>
        <p:spPr bwMode="auto">
          <a:xfrm>
            <a:off x="990600" y="152400"/>
            <a:ext cx="8102600" cy="762000"/>
          </a:xfrm>
          <a:prstGeom prst="rect">
            <a:avLst/>
          </a:prstGeom>
          <a:noFill/>
          <a:ln w="9525">
            <a:noFill/>
            <a:miter lim="800000"/>
            <a:headEnd/>
            <a:tailEnd/>
          </a:ln>
        </p:spPr>
        <p:txBody>
          <a:bodyPr wrap="none">
            <a:prstTxWarp prst="textNoShape">
              <a:avLst/>
            </a:prstTxWarp>
            <a:spAutoFit/>
          </a:bodyPr>
          <a:lstStyle/>
          <a:p>
            <a:r>
              <a:rPr lang="en-US" sz="4400" b="1">
                <a:latin typeface="Gill Sans MT" charset="0"/>
              </a:rPr>
              <a:t>Barriers to CDM Development</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1143000" y="1163638"/>
            <a:ext cx="7772400" cy="4473575"/>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400">
                <a:latin typeface="Gill Sans MT" charset="0"/>
              </a:rPr>
              <a:t> The PoA approach based a coordinating entity helps cities navigate complex CDM development procedures to benefit from the carbon revenues</a:t>
            </a:r>
          </a:p>
          <a:p>
            <a:pPr>
              <a:buFont typeface="Arial" charset="0"/>
              <a:buChar char="•"/>
            </a:pPr>
            <a:endParaRPr lang="en-US" sz="2400">
              <a:latin typeface="Gill Sans MT" charset="0"/>
            </a:endParaRPr>
          </a:p>
          <a:p>
            <a:pPr>
              <a:buFont typeface="Arial" charset="0"/>
              <a:buChar char="•"/>
            </a:pPr>
            <a:r>
              <a:rPr lang="en-US" sz="2400">
                <a:latin typeface="Gill Sans MT" charset="0"/>
              </a:rPr>
              <a:t> The PoA approach helps achieve the scale necessary for the optimal centralized management setup that can benefit from technical assistance and support from the WB CPF</a:t>
            </a:r>
          </a:p>
          <a:p>
            <a:endParaRPr lang="en-US" sz="2400">
              <a:latin typeface="Gill Sans MT" charset="0"/>
            </a:endParaRPr>
          </a:p>
          <a:p>
            <a:pPr>
              <a:buFont typeface="Arial" charset="0"/>
              <a:buChar char="•"/>
            </a:pPr>
            <a:r>
              <a:rPr lang="en-US" sz="2400">
                <a:latin typeface="Gill Sans MT" charset="0"/>
              </a:rPr>
              <a:t> By building CF capacity in FEC, the PoA can play a catalytic and replicable role in promoting municipal CDM projects</a:t>
            </a:r>
            <a:endParaRPr lang="en-US" sz="2800">
              <a:latin typeface="Gill Sans MT" charset="0"/>
            </a:endParaRPr>
          </a:p>
        </p:txBody>
      </p:sp>
      <p:sp>
        <p:nvSpPr>
          <p:cNvPr id="17410" name="Rectangle 2"/>
          <p:cNvSpPr>
            <a:spLocks noChangeArrowheads="1"/>
          </p:cNvSpPr>
          <p:nvPr/>
        </p:nvSpPr>
        <p:spPr bwMode="auto">
          <a:xfrm>
            <a:off x="990600" y="152400"/>
            <a:ext cx="4572000" cy="762000"/>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Why a PoA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1066800" y="914400"/>
            <a:ext cx="7924800" cy="5643563"/>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800">
                <a:latin typeface="Gill Sans MT" charset="0"/>
              </a:rPr>
              <a:t> Source of Emission Reduction: reducing methane emissions from landfills through landfill gas (LFG) capture, for flaring or grid electricity generation</a:t>
            </a:r>
          </a:p>
          <a:p>
            <a:endParaRPr lang="en-US" sz="2800">
              <a:latin typeface="Gill Sans MT" charset="0"/>
            </a:endParaRPr>
          </a:p>
          <a:p>
            <a:pPr>
              <a:buFont typeface="Arial" charset="0"/>
              <a:buChar char="•"/>
            </a:pPr>
            <a:r>
              <a:rPr lang="en-US" sz="2800">
                <a:latin typeface="Gill Sans MT" charset="0"/>
              </a:rPr>
              <a:t> Methodology for large-scale LFG activities (ACM 0001)</a:t>
            </a:r>
          </a:p>
          <a:p>
            <a:pPr>
              <a:buFont typeface="Arial" charset="0"/>
              <a:buChar char="•"/>
            </a:pPr>
            <a:endParaRPr lang="en-US" sz="2800">
              <a:latin typeface="Gill Sans MT" charset="0"/>
            </a:endParaRPr>
          </a:p>
          <a:p>
            <a:pPr>
              <a:buFont typeface="Arial" charset="0"/>
              <a:buChar char="•"/>
            </a:pPr>
            <a:r>
              <a:rPr lang="en-US" sz="2800">
                <a:latin typeface="Gill Sans MT" charset="0"/>
              </a:rPr>
              <a:t> Support and technical assistance for the management and legal setup of CDM projects</a:t>
            </a:r>
          </a:p>
          <a:p>
            <a:endParaRPr lang="en-US" sz="2800">
              <a:latin typeface="Gill Sans MT" charset="0"/>
            </a:endParaRPr>
          </a:p>
          <a:p>
            <a:pPr>
              <a:buFont typeface="Arial" charset="0"/>
              <a:buChar char="•"/>
            </a:pPr>
            <a:r>
              <a:rPr lang="en-US" sz="2800">
                <a:latin typeface="Gill Sans MT" charset="0"/>
              </a:rPr>
              <a:t> A partnership framework for CER PoA handling and transfer (WB CPF)</a:t>
            </a:r>
          </a:p>
        </p:txBody>
      </p:sp>
      <p:sp>
        <p:nvSpPr>
          <p:cNvPr id="18434" name="Rectangle 3"/>
          <p:cNvSpPr>
            <a:spLocks noChangeArrowheads="1"/>
          </p:cNvSpPr>
          <p:nvPr/>
        </p:nvSpPr>
        <p:spPr bwMode="auto">
          <a:xfrm>
            <a:off x="990600" y="0"/>
            <a:ext cx="8153400" cy="762000"/>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PoA for CDM Development</a:t>
            </a:r>
            <a:endParaRPr lang="en-US" sz="4400">
              <a:latin typeface="Gill Sans MT"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9457" name="Picture 2"/>
          <p:cNvPicPr>
            <a:picLocks noChangeAspect="1" noChangeArrowheads="1"/>
          </p:cNvPicPr>
          <p:nvPr/>
        </p:nvPicPr>
        <p:blipFill>
          <a:blip r:embed="rId2"/>
          <a:srcRect/>
          <a:stretch>
            <a:fillRect/>
          </a:stretch>
        </p:blipFill>
        <p:spPr bwMode="auto">
          <a:xfrm>
            <a:off x="1219200" y="1219200"/>
            <a:ext cx="6819900" cy="3886200"/>
          </a:xfrm>
          <a:prstGeom prst="rect">
            <a:avLst/>
          </a:prstGeom>
          <a:noFill/>
          <a:ln w="9525">
            <a:noFill/>
            <a:miter lim="800000"/>
            <a:headEnd/>
            <a:tailEnd/>
          </a:ln>
        </p:spPr>
      </p:pic>
      <p:sp>
        <p:nvSpPr>
          <p:cNvPr id="19458" name="Rectangle 3"/>
          <p:cNvSpPr>
            <a:spLocks noChangeArrowheads="1"/>
          </p:cNvSpPr>
          <p:nvPr/>
        </p:nvSpPr>
        <p:spPr bwMode="auto">
          <a:xfrm>
            <a:off x="2590800" y="304800"/>
            <a:ext cx="3733800" cy="762000"/>
          </a:xfrm>
          <a:prstGeom prst="rect">
            <a:avLst/>
          </a:prstGeom>
          <a:noFill/>
          <a:ln w="9525">
            <a:noFill/>
            <a:miter lim="800000"/>
            <a:headEnd/>
            <a:tailEnd/>
          </a:ln>
        </p:spPr>
        <p:txBody>
          <a:bodyPr>
            <a:prstTxWarp prst="textNoShape">
              <a:avLst/>
            </a:prstTxWarp>
            <a:spAutoFit/>
          </a:bodyPr>
          <a:lstStyle/>
          <a:p>
            <a:pPr algn="ctr"/>
            <a:r>
              <a:rPr lang="en-US" sz="4400" b="1">
                <a:latin typeface="Gill Sans MT" charset="0"/>
              </a:rPr>
              <a:t>Key Actors</a:t>
            </a:r>
            <a:endParaRPr lang="en-US" sz="4400">
              <a:latin typeface="Gill Sans MT" charset="0"/>
            </a:endParaRPr>
          </a:p>
        </p:txBody>
      </p:sp>
      <p:sp>
        <p:nvSpPr>
          <p:cNvPr id="19459" name="Rectangle 4"/>
          <p:cNvSpPr>
            <a:spLocks noChangeArrowheads="1"/>
          </p:cNvSpPr>
          <p:nvPr/>
        </p:nvSpPr>
        <p:spPr bwMode="auto">
          <a:xfrm>
            <a:off x="1676400" y="5181600"/>
            <a:ext cx="6629400" cy="1739900"/>
          </a:xfrm>
          <a:prstGeom prst="rect">
            <a:avLst/>
          </a:prstGeom>
          <a:noFill/>
          <a:ln w="9525">
            <a:noFill/>
            <a:miter lim="800000"/>
            <a:headEnd/>
            <a:tailEnd/>
          </a:ln>
        </p:spPr>
        <p:txBody>
          <a:bodyPr>
            <a:prstTxWarp prst="textNoShape">
              <a:avLst/>
            </a:prstTxWarp>
            <a:spAutoFit/>
          </a:bodyPr>
          <a:lstStyle/>
          <a:p>
            <a:r>
              <a:rPr lang="en-US" i="1">
                <a:latin typeface="Gill Sans MT" charset="0"/>
              </a:rPr>
              <a:t>The PoA is managed by Fonds d’Equipement Communal (FEC), a State-owned municipal bank mandated by the Government to assist municipalities in developing CDM projects and selling Emission Reductions, by providing them with technical assistance for CPA implementation, CDM development and CER handling</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1066800" y="1225550"/>
            <a:ext cx="8077200" cy="5568950"/>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400">
                <a:latin typeface="Gill Sans MT" charset="0"/>
              </a:rPr>
              <a:t> Start PoA early</a:t>
            </a:r>
            <a:r>
              <a:rPr lang="en-US" sz="2400">
                <a:latin typeface="ヒラギノ角ゴ Pro W3" charset="-128"/>
              </a:rPr>
              <a:t/>
            </a:r>
            <a:endParaRPr lang="en-US" sz="2400">
              <a:latin typeface="Gill Sans MT" charset="0"/>
            </a:endParaRPr>
          </a:p>
          <a:p>
            <a:pPr>
              <a:buFont typeface="Arial" charset="0"/>
              <a:buChar char="•"/>
            </a:pPr>
            <a:endParaRPr lang="en-US" sz="2400">
              <a:latin typeface="Gill Sans MT" charset="0"/>
            </a:endParaRPr>
          </a:p>
          <a:p>
            <a:pPr>
              <a:buFont typeface="Arial" charset="0"/>
              <a:buChar char="•"/>
            </a:pPr>
            <a:r>
              <a:rPr lang="en-US" sz="2400">
                <a:latin typeface="Gill Sans MT" charset="0"/>
              </a:rPr>
              <a:t> Stick to the CDM rules and the procedures in developing the PoA</a:t>
            </a:r>
          </a:p>
          <a:p>
            <a:endParaRPr lang="en-US" sz="2400">
              <a:latin typeface="Gill Sans MT" charset="0"/>
            </a:endParaRPr>
          </a:p>
          <a:p>
            <a:pPr>
              <a:buFont typeface="Arial" charset="0"/>
              <a:buChar char="•"/>
            </a:pPr>
            <a:r>
              <a:rPr lang="en-US" sz="2400">
                <a:latin typeface="Gill Sans MT" charset="0"/>
              </a:rPr>
              <a:t> Find a champion, with legitimacy and capacity</a:t>
            </a:r>
          </a:p>
          <a:p>
            <a:pPr>
              <a:buFont typeface="Arial" charset="0"/>
              <a:buChar char="•"/>
            </a:pPr>
            <a:endParaRPr lang="en-US" sz="2400">
              <a:latin typeface="Gill Sans MT" charset="0"/>
            </a:endParaRPr>
          </a:p>
          <a:p>
            <a:pPr>
              <a:buFont typeface="Arial" charset="0"/>
              <a:buChar char="•"/>
            </a:pPr>
            <a:r>
              <a:rPr lang="en-US" sz="2400">
                <a:latin typeface="Gill Sans MT" charset="0"/>
              </a:rPr>
              <a:t> Pursue international partnerships for CF capacity building and knowledge transfer</a:t>
            </a:r>
          </a:p>
          <a:p>
            <a:pPr>
              <a:buFont typeface="Arial" charset="0"/>
              <a:buChar char="•"/>
            </a:pPr>
            <a:endParaRPr lang="en-US" sz="2400">
              <a:latin typeface="Gill Sans MT" charset="0"/>
            </a:endParaRPr>
          </a:p>
          <a:p>
            <a:pPr>
              <a:buFont typeface="Arial" charset="0"/>
              <a:buChar char="•"/>
            </a:pPr>
            <a:r>
              <a:rPr lang="en-US" sz="2400">
                <a:latin typeface="Gill Sans MT" charset="0"/>
              </a:rPr>
              <a:t> Develop a strong contractual, procedural, and legal framework</a:t>
            </a:r>
          </a:p>
          <a:p>
            <a:pPr>
              <a:buFont typeface="Arial" charset="0"/>
              <a:buChar char="•"/>
            </a:pPr>
            <a:endParaRPr lang="en-US" sz="2400">
              <a:latin typeface="Gill Sans MT" charset="0"/>
            </a:endParaRPr>
          </a:p>
          <a:p>
            <a:pPr>
              <a:buFont typeface="Arial" charset="0"/>
              <a:buChar char="•"/>
            </a:pPr>
            <a:r>
              <a:rPr lang="en-US" sz="2400">
                <a:latin typeface="Gill Sans MT" charset="0"/>
              </a:rPr>
              <a:t> Work on the technical, legal, commercial, and marketing aspects simultaneously </a:t>
            </a:r>
          </a:p>
        </p:txBody>
      </p:sp>
      <p:sp>
        <p:nvSpPr>
          <p:cNvPr id="20482" name="Rectangle 2"/>
          <p:cNvSpPr>
            <a:spLocks noChangeArrowheads="1"/>
          </p:cNvSpPr>
          <p:nvPr/>
        </p:nvSpPr>
        <p:spPr bwMode="auto">
          <a:xfrm>
            <a:off x="1066800" y="228600"/>
            <a:ext cx="7086600" cy="762000"/>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Lessons Learned</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1066800" y="1371600"/>
            <a:ext cx="8077200" cy="4400550"/>
          </a:xfrm>
          <a:prstGeom prst="rect">
            <a:avLst/>
          </a:prstGeom>
          <a:noFill/>
          <a:ln w="9525">
            <a:noFill/>
            <a:miter lim="800000"/>
            <a:headEnd/>
            <a:tailEnd/>
          </a:ln>
        </p:spPr>
        <p:txBody>
          <a:bodyPr>
            <a:prstTxWarp prst="textNoShape">
              <a:avLst/>
            </a:prstTxWarp>
            <a:spAutoFit/>
          </a:bodyPr>
          <a:lstStyle/>
          <a:p>
            <a:pPr>
              <a:buFont typeface="Arial" charset="0"/>
              <a:buChar char="•"/>
            </a:pPr>
            <a:r>
              <a:rPr lang="en-US" sz="2800">
                <a:latin typeface="Gill Sans MT" charset="0"/>
              </a:rPr>
              <a:t> Local urban development programs offer significant CDM opportunities</a:t>
            </a:r>
          </a:p>
          <a:p>
            <a:endParaRPr lang="en-US" sz="2800">
              <a:latin typeface="Gill Sans MT" charset="0"/>
            </a:endParaRPr>
          </a:p>
          <a:p>
            <a:pPr>
              <a:buFont typeface="Arial" charset="0"/>
              <a:buChar char="•"/>
            </a:pPr>
            <a:r>
              <a:rPr lang="en-US" sz="2800">
                <a:latin typeface="Gill Sans MT" charset="0"/>
              </a:rPr>
              <a:t> The experience of the SWM PoA and CF framework has given FEC the capacity and positioning to tap into this CDM potential and develop new PoAs</a:t>
            </a:r>
          </a:p>
          <a:p>
            <a:pPr>
              <a:buFont typeface="Arial" charset="0"/>
              <a:buChar char="•"/>
            </a:pPr>
            <a:endParaRPr lang="en-US" sz="2800">
              <a:latin typeface="Gill Sans MT" charset="0"/>
            </a:endParaRPr>
          </a:p>
          <a:p>
            <a:pPr>
              <a:buFont typeface="Arial" charset="0"/>
              <a:buChar char="•"/>
            </a:pPr>
            <a:r>
              <a:rPr lang="en-US" sz="2800">
                <a:latin typeface="Gill Sans MT" charset="0"/>
              </a:rPr>
              <a:t> The new city-wide CDM programmatic approach promoted by the WB offers an opportunity to develop new CDM activities</a:t>
            </a:r>
          </a:p>
        </p:txBody>
      </p:sp>
      <p:sp>
        <p:nvSpPr>
          <p:cNvPr id="21506" name="Rectangle 2"/>
          <p:cNvSpPr>
            <a:spLocks noChangeArrowheads="1"/>
          </p:cNvSpPr>
          <p:nvPr/>
        </p:nvSpPr>
        <p:spPr bwMode="auto">
          <a:xfrm>
            <a:off x="1066800" y="228600"/>
            <a:ext cx="7848600" cy="769938"/>
          </a:xfrm>
          <a:prstGeom prst="rect">
            <a:avLst/>
          </a:prstGeom>
          <a:noFill/>
          <a:ln w="9525">
            <a:noFill/>
            <a:miter lim="800000"/>
            <a:headEnd/>
            <a:tailEnd/>
          </a:ln>
        </p:spPr>
        <p:txBody>
          <a:bodyPr>
            <a:prstTxWarp prst="textNoShape">
              <a:avLst/>
            </a:prstTxWarp>
            <a:spAutoFit/>
          </a:bodyPr>
          <a:lstStyle/>
          <a:p>
            <a:r>
              <a:rPr lang="en-US" sz="4400" b="1">
                <a:latin typeface="Gill Sans MT" charset="0"/>
              </a:rPr>
              <a:t>Conclusions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0</TotalTime>
  <Words>427</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Verwendete Schriftarten</vt:lpstr>
      </vt:variant>
      <vt:variant>
        <vt:i4>7</vt:i4>
      </vt:variant>
      <vt:variant>
        <vt:lpstr>Entwurfsvorlage</vt:lpstr>
      </vt:variant>
      <vt:variant>
        <vt:i4>1</vt:i4>
      </vt:variant>
      <vt:variant>
        <vt:lpstr>Folientitel</vt:lpstr>
      </vt:variant>
      <vt:variant>
        <vt:i4>10</vt:i4>
      </vt:variant>
    </vt:vector>
  </HeadingPairs>
  <TitlesOfParts>
    <vt:vector size="18" baseType="lpstr">
      <vt:lpstr>Gill Sans MT</vt:lpstr>
      <vt:lpstr>ＭＳ Ｐゴシック</vt:lpstr>
      <vt:lpstr>Arial</vt:lpstr>
      <vt:lpstr>Wingdings 2</vt:lpstr>
      <vt:lpstr>Verdana</vt:lpstr>
      <vt:lpstr>Calibri</vt:lpstr>
      <vt:lpstr>ヒラギノ角ゴ Pro W3</vt:lpstr>
      <vt:lpstr>Solstice</vt:lpstr>
      <vt:lpstr> CDM PoA Development Case Study:  Morocco Municipal Solid Waste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PCOHEN1@WORLDBANK.ORG</vt:lpstr>
    </vt:vector>
  </TitlesOfParts>
  <Company>The World Bank Group</Company>
  <LinksUpToDate>false</LinksUpToDate>
  <SharedDoc>false</SharedDoc>
  <HyperlinksChanged>false</HyperlinksChanged>
  <AppVersion>12.0257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Workshop on CDM Programme of Activities Key Success Factors for CDM PoAs Development Case study: Municipal Solid Waste in Morocco</dc:title>
  <dc:creator>wb323409</dc:creator>
  <cp:lastModifiedBy>Carole Küng</cp:lastModifiedBy>
  <cp:revision>322</cp:revision>
  <dcterms:created xsi:type="dcterms:W3CDTF">2010-05-04T01:37:21Z</dcterms:created>
  <dcterms:modified xsi:type="dcterms:W3CDTF">2010-05-04T13:32:53Z</dcterms:modified>
</cp:coreProperties>
</file>