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8" r:id="rId3"/>
    <p:sldId id="285" r:id="rId4"/>
    <p:sldId id="286" r:id="rId5"/>
    <p:sldId id="275" r:id="rId6"/>
    <p:sldId id="287" r:id="rId7"/>
    <p:sldId id="273" r:id="rId8"/>
    <p:sldId id="274" r:id="rId9"/>
    <p:sldId id="272" r:id="rId10"/>
    <p:sldId id="28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b333311" initials="w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63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4-22T10:00:18.453" idx="1">
    <p:pos x="10" y="10"/>
    <p:text>Draft (very basic ) presentation with basic information to modify thus far. no images have been input, and no fancy transitions etc.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B1425-9575-4F39-97DC-BC238563FBD3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81F12-8233-46E6-9C2B-B45DBE3E8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9D443AC-C302-4DAA-8587-14BDC9384257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AE51C0-AD98-4870-B30F-DAD00EB5C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528AC-DDBA-431F-B9D8-2352C9AF0A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667000" y="2130425"/>
            <a:ext cx="4953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Click to edit Master title style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/>
              <a:ea typeface="+mj-ea"/>
              <a:cs typeface="Arial Black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667000" y="3886200"/>
            <a:ext cx="5562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Click to edit Master subtitle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9" name="Picture 8" descr="wbi_plai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-1524000"/>
            <a:ext cx="1154239" cy="4953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228600" y="-457200"/>
            <a:ext cx="914400" cy="2587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65128" y="669171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EF741166-F96F-4E52-AB35-0D4432D84E0E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675437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7543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900"/>
            </a:lvl1pPr>
          </a:lstStyle>
          <a:p>
            <a:fld id="{544338C4-9815-498D-818C-1784BE90E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133601"/>
            <a:ext cx="3733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733800" cy="3810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560638"/>
            <a:ext cx="3735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3135312"/>
            <a:ext cx="3735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560638"/>
            <a:ext cx="3736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135312"/>
            <a:ext cx="3736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273050"/>
            <a:ext cx="2627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1572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1435100"/>
            <a:ext cx="2627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260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959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741166-F96F-4E52-AB35-0D4432D84E0E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4338C4-9815-498D-818C-1784BE90E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bi_climatechange_footer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16278" y="6473960"/>
            <a:ext cx="9160278" cy="27654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229663"/>
            <a:ext cx="7620000" cy="4094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 descr="wbi_plaid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-437901"/>
            <a:ext cx="457199" cy="19619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ritter@worldbank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5400"/>
            <a:ext cx="7315200" cy="3200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World Bank Institute  - </a:t>
            </a:r>
            <a:br>
              <a:rPr lang="en-US" sz="3200" b="1" dirty="0" smtClean="0"/>
            </a:br>
            <a:r>
              <a:rPr lang="en-US" sz="3200" dirty="0" smtClean="0"/>
              <a:t>Cities and Climate Change Program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Sao Paulo City Hall, CFCB Workshop</a:t>
            </a:r>
            <a:br>
              <a:rPr lang="en-US" sz="2400" dirty="0" smtClean="0"/>
            </a:br>
            <a:r>
              <a:rPr lang="en-US" sz="2400" dirty="0" smtClean="0"/>
              <a:t>May 4, 2010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486400"/>
            <a:ext cx="5334000" cy="838200"/>
          </a:xfrm>
        </p:spPr>
        <p:txBody>
          <a:bodyPr>
            <a:normAutofit/>
          </a:bodyPr>
          <a:lstStyle/>
          <a:p>
            <a:r>
              <a:rPr lang="en-US" sz="1800" b="1" dirty="0" err="1" smtClean="0">
                <a:solidFill>
                  <a:srgbClr val="285637"/>
                </a:solidFill>
              </a:rPr>
              <a:t>Konrad</a:t>
            </a:r>
            <a:r>
              <a:rPr lang="en-US" sz="1800" b="1" dirty="0" smtClean="0">
                <a:solidFill>
                  <a:srgbClr val="285637"/>
                </a:solidFill>
              </a:rPr>
              <a:t> von Ritter, Practice Manager</a:t>
            </a:r>
          </a:p>
          <a:p>
            <a:r>
              <a:rPr lang="en-US" sz="1800" b="1" dirty="0" smtClean="0">
                <a:solidFill>
                  <a:srgbClr val="285637"/>
                </a:solidFill>
              </a:rPr>
              <a:t>WBI Climate </a:t>
            </a:r>
            <a:r>
              <a:rPr lang="en-US" sz="1800" b="1" dirty="0" smtClean="0">
                <a:solidFill>
                  <a:srgbClr val="285637"/>
                </a:solidFill>
              </a:rPr>
              <a:t>Change</a:t>
            </a:r>
            <a:endParaRPr lang="en-US" sz="1800" b="1" dirty="0">
              <a:solidFill>
                <a:srgbClr val="28563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81000"/>
            <a:ext cx="200265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14600"/>
            <a:ext cx="7620000" cy="1961337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Konrad</a:t>
            </a:r>
            <a:r>
              <a:rPr lang="en-US" dirty="0" smtClean="0"/>
              <a:t> von Ritter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kritter@worldbank.org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Bank Institute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229663"/>
            <a:ext cx="8153400" cy="4094937"/>
          </a:xfrm>
        </p:spPr>
        <p:txBody>
          <a:bodyPr/>
          <a:lstStyle/>
          <a:p>
            <a:r>
              <a:rPr lang="en-US" dirty="0" smtClean="0"/>
              <a:t>Capacity Building and Learning Arm of World Bank</a:t>
            </a:r>
          </a:p>
          <a:p>
            <a:r>
              <a:rPr lang="en-US" dirty="0" smtClean="0"/>
              <a:t>Climate Change Practice created 2009</a:t>
            </a:r>
          </a:p>
          <a:p>
            <a:r>
              <a:rPr lang="en-US" dirty="0" smtClean="0"/>
              <a:t>Mitigation and </a:t>
            </a:r>
            <a:r>
              <a:rPr lang="en-US" dirty="0" err="1" smtClean="0"/>
              <a:t>Adapation</a:t>
            </a:r>
            <a:endParaRPr lang="en-US" dirty="0" smtClean="0"/>
          </a:p>
          <a:p>
            <a:r>
              <a:rPr lang="en-US" dirty="0" smtClean="0"/>
              <a:t>Special Focus Cities and Climate Change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Isosceles Triangle 3"/>
          <p:cNvSpPr>
            <a:spLocks noChangeArrowheads="1"/>
          </p:cNvSpPr>
          <p:nvPr/>
        </p:nvSpPr>
        <p:spPr bwMode="auto">
          <a:xfrm rot="10800000">
            <a:off x="2714222" y="1661375"/>
            <a:ext cx="3229377" cy="4134118"/>
          </a:xfrm>
          <a:prstGeom prst="triangle">
            <a:avLst>
              <a:gd name="adj" fmla="val 50000"/>
            </a:avLst>
          </a:prstGeom>
          <a:solidFill>
            <a:srgbClr val="FAC090"/>
          </a:solidFill>
          <a:ln w="25400" algn="ctr">
            <a:solidFill>
              <a:srgbClr val="98480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defTabSz="914400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3152575" y="1174684"/>
            <a:ext cx="22307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sz="1600" b="1" dirty="0">
                <a:latin typeface="Calibri" pitchFamily="34" charset="0"/>
              </a:rPr>
              <a:t>WBI Business Lines</a:t>
            </a:r>
          </a:p>
        </p:txBody>
      </p:sp>
      <p:sp>
        <p:nvSpPr>
          <p:cNvPr id="27652" name="TextBox 6"/>
          <p:cNvSpPr txBox="1">
            <a:spLocks noChangeArrowheads="1"/>
          </p:cNvSpPr>
          <p:nvPr/>
        </p:nvSpPr>
        <p:spPr bwMode="auto">
          <a:xfrm>
            <a:off x="1466717" y="5892129"/>
            <a:ext cx="6315208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defTabSz="914400"/>
            <a:r>
              <a:rPr lang="en-US" sz="1400" b="1" dirty="0" smtClean="0">
                <a:latin typeface="Calibri" pitchFamily="34" charset="0"/>
              </a:rPr>
              <a:t>Results</a:t>
            </a:r>
            <a:r>
              <a:rPr lang="en-US" sz="1400" b="1" dirty="0">
                <a:latin typeface="Calibri" pitchFamily="34" charset="0"/>
              </a:rPr>
              <a:t>: Cities are capable of integrating programmatic carbon </a:t>
            </a:r>
            <a:r>
              <a:rPr lang="en-US" sz="1400" b="1" dirty="0" smtClean="0">
                <a:latin typeface="Calibri" pitchFamily="34" charset="0"/>
              </a:rPr>
              <a:t>finance, </a:t>
            </a:r>
            <a:r>
              <a:rPr lang="en-US" sz="1400" b="1" dirty="0">
                <a:latin typeface="Calibri" pitchFamily="34" charset="0"/>
              </a:rPr>
              <a:t>climate resilience, and low carbon strategies into their development </a:t>
            </a:r>
            <a:r>
              <a:rPr lang="en-US" sz="1400" b="1" dirty="0" smtClean="0">
                <a:latin typeface="Calibri" pitchFamily="34" charset="0"/>
              </a:rPr>
              <a:t>planning.  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7653" name="TextBox 8"/>
          <p:cNvSpPr txBox="1">
            <a:spLocks noChangeArrowheads="1"/>
          </p:cNvSpPr>
          <p:nvPr/>
        </p:nvSpPr>
        <p:spPr bwMode="auto">
          <a:xfrm>
            <a:off x="6014433" y="1218441"/>
            <a:ext cx="16356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en-US" sz="1600" b="1" dirty="0" smtClean="0">
                <a:latin typeface="Calibri" pitchFamily="34" charset="0"/>
              </a:rPr>
              <a:t>2010/11</a:t>
            </a:r>
          </a:p>
          <a:p>
            <a:pPr algn="ctr" defTabSz="914400"/>
            <a:r>
              <a:rPr lang="en-US" sz="1600" b="1" dirty="0" smtClean="0">
                <a:latin typeface="Calibri" pitchFamily="34" charset="0"/>
              </a:rPr>
              <a:t>Priorities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27654" name="TextBox 9"/>
          <p:cNvSpPr txBox="1">
            <a:spLocks noChangeArrowheads="1"/>
          </p:cNvSpPr>
          <p:nvPr/>
        </p:nvSpPr>
        <p:spPr bwMode="auto">
          <a:xfrm>
            <a:off x="1813976" y="0"/>
            <a:ext cx="5953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2800" b="1" dirty="0">
                <a:solidFill>
                  <a:schemeClr val="accent1"/>
                </a:solidFill>
                <a:latin typeface="Calibri" pitchFamily="34" charset="0"/>
              </a:rPr>
              <a:t>Program: Cities and Climate Change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2743200"/>
            <a:ext cx="2438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7" name="TextBox 21"/>
          <p:cNvSpPr txBox="1">
            <a:spLocks noChangeArrowheads="1"/>
          </p:cNvSpPr>
          <p:nvPr/>
        </p:nvSpPr>
        <p:spPr bwMode="auto">
          <a:xfrm>
            <a:off x="3098442" y="1775139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en-US" sz="1400" b="1" dirty="0" smtClean="0">
                <a:latin typeface="Calibri" pitchFamily="34" charset="0"/>
              </a:rPr>
              <a:t>Structured Learning &amp;</a:t>
            </a:r>
          </a:p>
          <a:p>
            <a:pPr algn="ctr" defTabSz="914400"/>
            <a:r>
              <a:rPr lang="en-US" sz="1400" b="1" dirty="0" smtClean="0">
                <a:latin typeface="Calibri" pitchFamily="34" charset="0"/>
              </a:rPr>
              <a:t>Partnership Development</a:t>
            </a:r>
            <a:endParaRPr lang="en-US" sz="1400" b="1" dirty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769017" y="4210431"/>
            <a:ext cx="10668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9" name="TextBox 25"/>
          <p:cNvSpPr txBox="1">
            <a:spLocks noChangeArrowheads="1"/>
          </p:cNvSpPr>
          <p:nvPr/>
        </p:nvSpPr>
        <p:spPr bwMode="auto">
          <a:xfrm>
            <a:off x="3505200" y="3124200"/>
            <a:ext cx="18030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en-US" sz="1400" b="1" dirty="0" smtClean="0">
                <a:latin typeface="Calibri" pitchFamily="34" charset="0"/>
              </a:rPr>
              <a:t>Knowledge Exchange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7661" name="TextBox 27"/>
          <p:cNvSpPr txBox="1">
            <a:spLocks noChangeArrowheads="1"/>
          </p:cNvSpPr>
          <p:nvPr/>
        </p:nvSpPr>
        <p:spPr bwMode="auto">
          <a:xfrm>
            <a:off x="3803650" y="4224539"/>
            <a:ext cx="100964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en-US" sz="1400" b="1" dirty="0" smtClean="0">
                <a:latin typeface="Calibri" pitchFamily="34" charset="0"/>
              </a:rPr>
              <a:t>On-the-ground Support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7664" name="TextBox 64"/>
          <p:cNvSpPr txBox="1">
            <a:spLocks noChangeArrowheads="1"/>
          </p:cNvSpPr>
          <p:nvPr/>
        </p:nvSpPr>
        <p:spPr bwMode="auto">
          <a:xfrm>
            <a:off x="477972" y="552718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 dirty="0">
                <a:latin typeface="Calibri" pitchFamily="34" charset="0"/>
              </a:rPr>
              <a:t>Clients: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5230433" y="540912"/>
            <a:ext cx="2689225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914400">
              <a:spcBef>
                <a:spcPct val="50000"/>
              </a:spcBef>
            </a:pPr>
            <a:r>
              <a:rPr lang="en-US" sz="800" dirty="0" smtClean="0">
                <a:latin typeface="Calibri" pitchFamily="34" charset="0"/>
              </a:rPr>
              <a:t>e.g. Urban Anchor, ENVCC, WBIUR, WBILT; ICLEI, UCLG, C40, Cities Alliance; Spain, Switzerland</a:t>
            </a:r>
            <a:endParaRPr lang="en-US" sz="800" dirty="0">
              <a:latin typeface="Calibri" pitchFamily="34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1478298" y="537559"/>
            <a:ext cx="1752600" cy="4857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000000"/>
                </a:solidFill>
                <a:latin typeface="Calibri" pitchFamily="34" charset="0"/>
              </a:rPr>
              <a:t>Policy/Decision Makers, </a:t>
            </a:r>
            <a:r>
              <a:rPr lang="en-US" sz="800" dirty="0" smtClean="0">
                <a:solidFill>
                  <a:srgbClr val="000000"/>
                </a:solidFill>
                <a:latin typeface="Calibri" pitchFamily="34" charset="0"/>
              </a:rPr>
              <a:t>Parliamentarians, Practitioners in multi-sectors, city networks</a:t>
            </a:r>
            <a:endParaRPr lang="en-US" sz="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533400" y="1139020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en-US" sz="1600" b="1" dirty="0" smtClean="0">
                <a:latin typeface="Calibri" pitchFamily="34" charset="0"/>
              </a:rPr>
              <a:t>2009/10  </a:t>
            </a:r>
          </a:p>
          <a:p>
            <a:pPr algn="ctr" defTabSz="914400"/>
            <a:r>
              <a:rPr lang="en-US" sz="1600" b="1" dirty="0" smtClean="0">
                <a:latin typeface="Calibri" pitchFamily="34" charset="0"/>
              </a:rPr>
              <a:t>Key   Achievements 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1981200"/>
            <a:ext cx="2524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Cities </a:t>
            </a:r>
            <a:r>
              <a:rPr lang="en-US" sz="2000" b="1" dirty="0" smtClean="0">
                <a:latin typeface="Calibri" pitchFamily="34" charset="0"/>
              </a:rPr>
              <a:t>&amp; CC </a:t>
            </a:r>
            <a:endParaRPr lang="en-US" sz="2000" b="1" dirty="0" smtClean="0">
              <a:latin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e-learning program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96000" y="1905000"/>
            <a:ext cx="2327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 Kick-off </a:t>
            </a:r>
            <a:r>
              <a:rPr lang="en-US" b="1" dirty="0" smtClean="0">
                <a:latin typeface="Calibri" pitchFamily="34" charset="0"/>
              </a:rPr>
              <a:t>3 modules (</a:t>
            </a:r>
            <a:r>
              <a:rPr lang="en-US" sz="1400" b="1" dirty="0" smtClean="0">
                <a:latin typeface="Calibri" pitchFamily="34" charset="0"/>
              </a:rPr>
              <a:t>Cities </a:t>
            </a:r>
            <a:r>
              <a:rPr lang="en-US" sz="1400" b="1" dirty="0" smtClean="0">
                <a:latin typeface="Calibri" pitchFamily="34" charset="0"/>
              </a:rPr>
              <a:t>&amp; CC, Energy, POA)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Regional Hub </a:t>
            </a:r>
            <a:endParaRPr lang="en-US" b="1" dirty="0">
              <a:latin typeface="Calibri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6019800" y="2819400"/>
            <a:ext cx="1899634" cy="13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0" y="2743200"/>
            <a:ext cx="2390775" cy="9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93346" y="4286520"/>
            <a:ext cx="2074304" cy="92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42875" y="4257676"/>
            <a:ext cx="2409825" cy="190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895975" y="3124200"/>
            <a:ext cx="324802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 Task Force </a:t>
            </a:r>
            <a:r>
              <a:rPr lang="en-US" b="1" dirty="0" smtClean="0">
                <a:latin typeface="Calibri" pitchFamily="34" charset="0"/>
              </a:rPr>
              <a:t>Urban </a:t>
            </a:r>
            <a:r>
              <a:rPr lang="en-US" b="1" dirty="0" smtClean="0">
                <a:latin typeface="Calibri" pitchFamily="34" charset="0"/>
              </a:rPr>
              <a:t>Poverty &amp; </a:t>
            </a:r>
            <a:r>
              <a:rPr lang="en-US" b="1" dirty="0" smtClean="0">
                <a:latin typeface="Calibri" pitchFamily="34" charset="0"/>
              </a:rPr>
              <a:t>CC</a:t>
            </a:r>
            <a:endParaRPr lang="en-US" b="1" dirty="0" smtClean="0">
              <a:solidFill>
                <a:prstClr val="black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  City-Twinning</a:t>
            </a:r>
          </a:p>
          <a:p>
            <a:pPr>
              <a:buFont typeface="Arial" pitchFamily="34" charset="0"/>
              <a:buChar char="•"/>
            </a:pPr>
            <a:endParaRPr lang="en-US" sz="1100" b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4572000"/>
            <a:ext cx="3200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CFCB – Carbon Finance in Megacities ( </a:t>
            </a:r>
            <a:r>
              <a:rPr lang="en-US" b="1" dirty="0" smtClean="0">
                <a:latin typeface="Calibri" pitchFamily="34" charset="0"/>
              </a:rPr>
              <a:t>Sao Paulo, others) </a:t>
            </a:r>
            <a:endParaRPr lang="en-US" b="1" dirty="0" smtClean="0">
              <a:latin typeface="Calibri" pitchFamily="34" charset="0"/>
            </a:endParaRPr>
          </a:p>
          <a:p>
            <a:endParaRPr lang="en-US" sz="1100" b="1" dirty="0" smtClean="0">
              <a:latin typeface="Calibri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04800" y="5715000"/>
            <a:ext cx="2362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29300" y="4391025"/>
            <a:ext cx="28575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 CFCB - customized </a:t>
            </a:r>
            <a:endParaRPr lang="en-US" b="1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  (Sao </a:t>
            </a:r>
            <a:r>
              <a:rPr lang="en-US" b="1" dirty="0" smtClean="0">
                <a:latin typeface="Calibri" pitchFamily="34" charset="0"/>
              </a:rPr>
              <a:t>Paolo, </a:t>
            </a:r>
            <a:r>
              <a:rPr lang="en-US" b="1" dirty="0" smtClean="0">
                <a:latin typeface="Calibri" pitchFamily="34" charset="0"/>
              </a:rPr>
              <a:t>others )</a:t>
            </a:r>
            <a:endParaRPr lang="en-US" b="1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  Case </a:t>
            </a:r>
            <a:r>
              <a:rPr lang="en-US" b="1" dirty="0" smtClean="0">
                <a:latin typeface="Calibri" pitchFamily="34" charset="0"/>
              </a:rPr>
              <a:t>studies </a:t>
            </a:r>
            <a:r>
              <a:rPr lang="en-US" b="1" dirty="0" smtClean="0">
                <a:latin typeface="Calibri" pitchFamily="34" charset="0"/>
              </a:rPr>
              <a:t>Urban      Poverty </a:t>
            </a:r>
            <a:r>
              <a:rPr lang="en-US" b="1" dirty="0" smtClean="0">
                <a:latin typeface="Calibri" pitchFamily="34" charset="0"/>
              </a:rPr>
              <a:t>&amp; </a:t>
            </a:r>
            <a:r>
              <a:rPr lang="en-US" b="1" dirty="0" smtClean="0">
                <a:latin typeface="Calibri" pitchFamily="34" charset="0"/>
              </a:rPr>
              <a:t>CC  (S.P.  </a:t>
            </a:r>
            <a:r>
              <a:rPr lang="en-US" b="1" dirty="0" smtClean="0">
                <a:latin typeface="Calibri" pitchFamily="34" charset="0"/>
              </a:rPr>
              <a:t>et al.)</a:t>
            </a:r>
            <a:endParaRPr lang="en-US" b="1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100" b="1" dirty="0">
              <a:latin typeface="Calibri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5867400" y="5638800"/>
            <a:ext cx="1921904" cy="187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8"/>
          <p:cNvSpPr txBox="1">
            <a:spLocks noChangeArrowheads="1"/>
          </p:cNvSpPr>
          <p:nvPr/>
        </p:nvSpPr>
        <p:spPr bwMode="auto">
          <a:xfrm>
            <a:off x="4044257" y="588560"/>
            <a:ext cx="952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1400" b="1" dirty="0" smtClean="0">
                <a:latin typeface="Calibri" pitchFamily="34" charset="0"/>
              </a:rPr>
              <a:t>Partners: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3124200"/>
            <a:ext cx="3009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   Dialogue Urban </a:t>
            </a:r>
            <a:r>
              <a:rPr lang="en-US" b="1" dirty="0" err="1" smtClean="0">
                <a:latin typeface="Calibri" pitchFamily="34" charset="0"/>
              </a:rPr>
              <a:t>Pov</a:t>
            </a:r>
            <a:r>
              <a:rPr lang="en-US" b="1" dirty="0" smtClean="0">
                <a:latin typeface="Calibri" pitchFamily="34" charset="0"/>
              </a:rPr>
              <a:t>. &amp; CC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  Carbon Expo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Calibri" pitchFamily="34" charset="0"/>
              </a:rPr>
              <a:t>  Reg. Works. POA for Cities</a:t>
            </a:r>
            <a:endParaRPr lang="en-US" b="1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" grpId="0"/>
      <p:bldP spid="29" grpId="0"/>
      <p:bldP spid="34" grpId="0"/>
      <p:bldP spid="28" grpId="0"/>
      <p:bldP spid="32" grpId="0"/>
      <p:bldP spid="35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Mayor’s Taskforce on </a:t>
            </a:r>
            <a:r>
              <a:rPr lang="en-US" dirty="0" smtClean="0"/>
              <a:t>Urban Poverty and Climate Change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4676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</a:t>
            </a:r>
            <a:r>
              <a:rPr lang="en-US" sz="2400" dirty="0" smtClean="0"/>
              <a:t>Initiative of Mayors </a:t>
            </a:r>
            <a:r>
              <a:rPr lang="en-US" sz="2400" dirty="0" smtClean="0"/>
              <a:t>from </a:t>
            </a:r>
            <a:r>
              <a:rPr lang="en-US" sz="2400" dirty="0" smtClean="0"/>
              <a:t>5 Megacities to address urban poverty in a climate smart way</a:t>
            </a:r>
          </a:p>
          <a:p>
            <a:pPr>
              <a:buNone/>
            </a:pPr>
            <a:endParaRPr lang="en-US" sz="2000" dirty="0" smtClean="0"/>
          </a:p>
        </p:txBody>
      </p:sp>
      <p:pic>
        <p:nvPicPr>
          <p:cNvPr id="6" name="Picture 5" descr="CSM_Roundtable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419600"/>
            <a:ext cx="4572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2667000"/>
            <a:ext cx="7543800" cy="165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Conceived at COP 15 Copenhagen Mayors Summit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indent="-34290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Members incl. Mayors </a:t>
            </a:r>
            <a:r>
              <a:rPr lang="en-US" sz="2400" dirty="0" smtClean="0"/>
              <a:t>of São </a:t>
            </a:r>
            <a:r>
              <a:rPr lang="en-US" sz="2400" dirty="0" smtClean="0"/>
              <a:t>Paulo, </a:t>
            </a:r>
            <a:r>
              <a:rPr lang="en-US" sz="2400" dirty="0" smtClean="0"/>
              <a:t>Dar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Salaam, Jakarta, Mexico City, and of Toronto (Chair of C-40)</a:t>
            </a: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/>
              <a:t>Support Team: World Bank and partners, incl. </a:t>
            </a:r>
          </a:p>
          <a:p>
            <a:pPr marL="342900" indent="-342900" defTabSz="457200">
              <a:spcBef>
                <a:spcPct val="20000"/>
              </a:spcBef>
            </a:pPr>
            <a:r>
              <a:rPr lang="en-US" sz="2400" dirty="0" smtClean="0"/>
              <a:t> </a:t>
            </a:r>
            <a:r>
              <a:rPr lang="en-US" sz="2400" dirty="0" smtClean="0"/>
              <a:t>    Mr</a:t>
            </a:r>
            <a:r>
              <a:rPr lang="en-US" sz="2400" dirty="0" smtClean="0"/>
              <a:t>. Robert B. </a:t>
            </a:r>
            <a:r>
              <a:rPr lang="en-US" sz="2400" dirty="0" err="1" smtClean="0"/>
              <a:t>Zoellick</a:t>
            </a:r>
            <a:r>
              <a:rPr lang="en-US" sz="2400" dirty="0" smtClean="0"/>
              <a:t>, President of the WB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Mayors’ Task Force (TF) on Urban Poverty and Climate Change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2743200"/>
            <a:ext cx="7848600" cy="3256737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  <a:defRPr/>
            </a:pPr>
            <a:r>
              <a:rPr lang="en-US" b="1" dirty="0" smtClean="0"/>
              <a:t>Objectives: </a:t>
            </a:r>
          </a:p>
          <a:p>
            <a:pPr marL="514350" lvl="0" indent="-514350">
              <a:defRPr/>
            </a:pPr>
            <a:r>
              <a:rPr lang="en-US" b="1" i="1" dirty="0" smtClean="0"/>
              <a:t>Undertake</a:t>
            </a:r>
            <a:r>
              <a:rPr lang="en-US" dirty="0" smtClean="0"/>
              <a:t> </a:t>
            </a:r>
            <a:r>
              <a:rPr lang="en-US" dirty="0" smtClean="0"/>
              <a:t>analytical </a:t>
            </a:r>
            <a:r>
              <a:rPr lang="en-US" dirty="0" smtClean="0"/>
              <a:t>study on </a:t>
            </a:r>
            <a:r>
              <a:rPr lang="en-US" dirty="0" smtClean="0"/>
              <a:t>linkages </a:t>
            </a:r>
            <a:r>
              <a:rPr lang="en-US" dirty="0" smtClean="0"/>
              <a:t>between urban poverty and climate change</a:t>
            </a:r>
          </a:p>
          <a:p>
            <a:pPr marL="514350" lvl="0" indent="-514350">
              <a:defRPr/>
            </a:pPr>
            <a:r>
              <a:rPr lang="en-US" b="1" i="1" dirty="0" smtClean="0"/>
              <a:t>Conduct</a:t>
            </a:r>
            <a:r>
              <a:rPr lang="en-US" dirty="0" smtClean="0"/>
              <a:t> four city case studies on urban poverty and climate change</a:t>
            </a:r>
          </a:p>
          <a:p>
            <a:pPr marL="514350" lvl="0" indent="-514350">
              <a:defRPr/>
            </a:pPr>
            <a:r>
              <a:rPr lang="en-US" b="1" i="1" dirty="0" smtClean="0"/>
              <a:t>Scale-up</a:t>
            </a:r>
            <a:r>
              <a:rPr lang="en-US" dirty="0" smtClean="0"/>
              <a:t> </a:t>
            </a:r>
            <a:r>
              <a:rPr lang="en-US" dirty="0" smtClean="0"/>
              <a:t>climate smart urban poverty programs, incl. climate financing</a:t>
            </a:r>
          </a:p>
          <a:p>
            <a:pPr marL="514350" lvl="0" indent="-514350">
              <a:buNone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3505200"/>
            <a:ext cx="72390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Mayors’ Task Force (TF) on Urban Poverty and Climate Change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2362200"/>
            <a:ext cx="7848600" cy="3637737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  <a:defRPr/>
            </a:pPr>
            <a:r>
              <a:rPr lang="en-US" b="1" dirty="0" smtClean="0"/>
              <a:t>Next Steps: </a:t>
            </a:r>
            <a:endParaRPr lang="en-US" b="1" dirty="0" smtClean="0"/>
          </a:p>
          <a:p>
            <a:pPr lvl="0"/>
            <a:r>
              <a:rPr lang="en-US" sz="2400" dirty="0" smtClean="0"/>
              <a:t>Commencing City Case </a:t>
            </a:r>
            <a:r>
              <a:rPr lang="en-US" sz="2400" dirty="0" smtClean="0"/>
              <a:t>Study in Sao Paulo – May 2010</a:t>
            </a:r>
            <a:endParaRPr lang="en-US" sz="2400" dirty="0" smtClean="0"/>
          </a:p>
          <a:p>
            <a:pPr lvl="1"/>
            <a:r>
              <a:rPr lang="en-US" sz="2000" dirty="0" smtClean="0"/>
              <a:t>Establishing partnerships with local institutions and forming a team including local experts and the WB staff</a:t>
            </a:r>
          </a:p>
          <a:p>
            <a:pPr lvl="1"/>
            <a:r>
              <a:rPr lang="en-US" sz="2000" dirty="0" smtClean="0"/>
              <a:t>Agree on Scope of urban </a:t>
            </a:r>
            <a:r>
              <a:rPr lang="en-US" sz="2000" dirty="0" smtClean="0"/>
              <a:t>poverty and climate change </a:t>
            </a:r>
            <a:r>
              <a:rPr lang="en-US" sz="2000" dirty="0" smtClean="0"/>
              <a:t>topics </a:t>
            </a:r>
            <a:r>
              <a:rPr lang="en-US" sz="2000" dirty="0" smtClean="0"/>
              <a:t>and key </a:t>
            </a:r>
            <a:r>
              <a:rPr lang="en-US" sz="2000" dirty="0" smtClean="0"/>
              <a:t>issues</a:t>
            </a:r>
          </a:p>
          <a:p>
            <a:pPr lvl="1"/>
            <a:r>
              <a:rPr lang="en-US" sz="2000" dirty="0" smtClean="0"/>
              <a:t>Closely linked to World Bank – Sao Paulo “Green Cities Development”  Work</a:t>
            </a:r>
            <a:endParaRPr lang="en-US" sz="2000" dirty="0" smtClean="0"/>
          </a:p>
          <a:p>
            <a:pPr lvl="0"/>
            <a:r>
              <a:rPr lang="en-US" sz="2400" dirty="0" smtClean="0"/>
              <a:t>Progress </a:t>
            </a:r>
            <a:r>
              <a:rPr lang="en-US" sz="2400" dirty="0" smtClean="0"/>
              <a:t>Reports</a:t>
            </a:r>
          </a:p>
          <a:p>
            <a:pPr lvl="1"/>
            <a:r>
              <a:rPr lang="en-US" sz="2200" dirty="0" smtClean="0"/>
              <a:t>ICLEI Resilient Cities Congress in Bonn in May 2010</a:t>
            </a:r>
          </a:p>
          <a:p>
            <a:pPr lvl="1"/>
            <a:r>
              <a:rPr lang="en-US" sz="2200" dirty="0" smtClean="0"/>
              <a:t>Pre-COP16 meeting in Cancun, Mexico in November 2010</a:t>
            </a:r>
          </a:p>
          <a:p>
            <a:r>
              <a:rPr lang="en-US" sz="2400" dirty="0" smtClean="0"/>
              <a:t>Presentation</a:t>
            </a:r>
          </a:p>
          <a:p>
            <a:pPr lvl="1"/>
            <a:r>
              <a:rPr lang="en-US" sz="2200" dirty="0" smtClean="0"/>
              <a:t>C-40 </a:t>
            </a:r>
            <a:r>
              <a:rPr lang="en-US" sz="2200" dirty="0" smtClean="0"/>
              <a:t>summit  </a:t>
            </a:r>
            <a:r>
              <a:rPr lang="en-US" sz="2200" dirty="0" smtClean="0"/>
              <a:t>in São Paulo in </a:t>
            </a:r>
            <a:r>
              <a:rPr lang="en-US" sz="2200" dirty="0" smtClean="0"/>
              <a:t>Spring </a:t>
            </a:r>
            <a:r>
              <a:rPr lang="en-US" sz="2200" dirty="0" smtClean="0"/>
              <a:t>2011</a:t>
            </a:r>
          </a:p>
          <a:p>
            <a:pPr marL="514350" lvl="0" indent="-514350">
              <a:buNone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3505200"/>
            <a:ext cx="72390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Carbon Finance Capacity Building (CFCB) in Megacities of the </a:t>
            </a:r>
            <a:r>
              <a:rPr lang="en-US" dirty="0" smtClean="0"/>
              <a:t>South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620000" cy="1371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Goal: strengthen </a:t>
            </a:r>
            <a:r>
              <a:rPr lang="en-US" sz="2000" dirty="0" smtClean="0"/>
              <a:t>city </a:t>
            </a:r>
            <a:r>
              <a:rPr lang="en-US" sz="2000" dirty="0" smtClean="0"/>
              <a:t>governments’  </a:t>
            </a:r>
            <a:r>
              <a:rPr lang="en-US" sz="2000" dirty="0" smtClean="0"/>
              <a:t>knowledge of carbon finance and assist with </a:t>
            </a:r>
            <a:r>
              <a:rPr lang="en-US" sz="2000" dirty="0" smtClean="0"/>
              <a:t>program </a:t>
            </a:r>
            <a:r>
              <a:rPr lang="en-US" sz="2000" dirty="0" smtClean="0"/>
              <a:t>development</a:t>
            </a:r>
          </a:p>
          <a:p>
            <a:pPr>
              <a:buNone/>
            </a:pPr>
            <a:endParaRPr lang="en-US" sz="2000" dirty="0" smtClean="0"/>
          </a:p>
        </p:txBody>
      </p:sp>
      <p:pic>
        <p:nvPicPr>
          <p:cNvPr id="10" name="Picture 9" descr="M:\WBICC Photo Library\CF-Assist\2009-12-17 Copenhagen CoP15\Copenhagen CoP15 1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648200"/>
            <a:ext cx="579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portfolio and Project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772400" cy="13716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The CFCB has signed LOIs with four cities in which projects are actively being developed: Dar </a:t>
            </a:r>
            <a:r>
              <a:rPr lang="en-US" sz="2400" dirty="0" err="1" smtClean="0"/>
              <a:t>es</a:t>
            </a:r>
            <a:r>
              <a:rPr lang="en-US" sz="2400" dirty="0" smtClean="0"/>
              <a:t> Salaam, Jakarta, Quezon City, São Paolo</a:t>
            </a:r>
          </a:p>
          <a:p>
            <a:r>
              <a:rPr lang="en-US" sz="2400" dirty="0" smtClean="0"/>
              <a:t>Work is also being commenced on the CFCB City Group in South Africa and India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5" name="Picture 7" descr="http://upload.wikimedia.org/wikipedia/commons/b/b4/Saopaulo_cop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124199"/>
            <a:ext cx="3829050" cy="2878985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2514600"/>
            <a:ext cx="3505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CFCB project examples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Jakarta, Indonesia</a:t>
            </a:r>
          </a:p>
          <a:p>
            <a:pPr marL="742950" marR="0" lvl="1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Waste Management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Quezon City, Philippines</a:t>
            </a:r>
          </a:p>
          <a:p>
            <a:pPr marL="742950" marR="0" lvl="1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Implementation of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efficient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street lighting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Salaam, Tanzania</a:t>
            </a:r>
          </a:p>
          <a:p>
            <a:pPr marL="742950" marR="0" lvl="1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Briquetting stoves and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waste</a:t>
            </a:r>
            <a:r>
              <a:rPr lang="en-US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tbc</a:t>
            </a:r>
            <a:r>
              <a:rPr lang="en-US" sz="2000" dirty="0" smtClean="0"/>
              <a:t>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São Paulo, Brazil</a:t>
            </a:r>
          </a:p>
          <a:p>
            <a:pPr marL="742950" marR="0" lvl="1" indent="-28575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Waste management in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favelas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tbc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CFCB in São Paulo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4953000" cy="2819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Program focus: </a:t>
            </a:r>
            <a:r>
              <a:rPr lang="en-US" dirty="0" smtClean="0"/>
              <a:t>waste management in </a:t>
            </a:r>
            <a:r>
              <a:rPr lang="en-US" dirty="0" err="1" smtClean="0"/>
              <a:t>favelas</a:t>
            </a:r>
            <a:endParaRPr lang="en-US" dirty="0" smtClean="0"/>
          </a:p>
          <a:p>
            <a:pPr>
              <a:buNone/>
            </a:pPr>
            <a:endParaRPr lang="en-US" sz="2900" dirty="0" smtClean="0"/>
          </a:p>
          <a:p>
            <a:r>
              <a:rPr lang="en-US" b="1" dirty="0" smtClean="0"/>
              <a:t>Program Objective: </a:t>
            </a:r>
            <a:r>
              <a:rPr lang="en-US" dirty="0" smtClean="0"/>
              <a:t>Provide technical assistance to develop an action plan and implement a </a:t>
            </a:r>
            <a:r>
              <a:rPr lang="en-US" dirty="0" err="1" smtClean="0"/>
              <a:t>PoA</a:t>
            </a:r>
            <a:r>
              <a:rPr lang="en-US" dirty="0" smtClean="0"/>
              <a:t> on waste management in order to harness CERs under the CDM mechanism of the Kyoto Protocol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 descr="http://secure.worldbank.org/photolibrary/shared/SiteResources/PhotoLibrary/Images/secure/LowRes/SW-BR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676400"/>
            <a:ext cx="2819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419600"/>
            <a:ext cx="77724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Wider program integration: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CFCB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supporting component of the NLTA “Green City Development in Brazil”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Next steps:</a:t>
            </a:r>
            <a:r>
              <a:rPr lang="en-US" sz="2800" dirty="0" smtClean="0"/>
              <a:t>confirm city task team/working group; select local implementation partners; commence program development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i_climatechange_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81D1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WBICC PPT template</Template>
  <TotalTime>1144</TotalTime>
  <Words>628</Words>
  <Application>Microsoft Office PowerPoint</Application>
  <PresentationFormat>On-screen Show (4:3)</PresentationFormat>
  <Paragraphs>84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wbi_climatechange_template</vt:lpstr>
      <vt:lpstr>World Bank Institute  -  Cities and Climate Change Program   Sao Paulo City Hall, CFCB Workshop May 4, 2010</vt:lpstr>
      <vt:lpstr>World Bank Institute</vt:lpstr>
      <vt:lpstr>Slide 3</vt:lpstr>
      <vt:lpstr>Mayor’s Taskforce on Urban Poverty and Climate Change</vt:lpstr>
      <vt:lpstr>Mayors’ Task Force (TF) on Urban Poverty and Climate Change</vt:lpstr>
      <vt:lpstr>Mayors’ Task Force (TF) on Urban Poverty and Climate Change</vt:lpstr>
      <vt:lpstr>Carbon Finance Capacity Building (CFCB) in Megacities of the South</vt:lpstr>
      <vt:lpstr>Project portfolio and Project Examples</vt:lpstr>
      <vt:lpstr>CFCB in São Paulo</vt:lpstr>
      <vt:lpstr>Contact 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Finance Capacity Building (CFCB) Programme</dc:title>
  <dc:creator>wb333311</dc:creator>
  <cp:lastModifiedBy>wb20680</cp:lastModifiedBy>
  <cp:revision>91</cp:revision>
  <dcterms:created xsi:type="dcterms:W3CDTF">2010-04-14T19:54:56Z</dcterms:created>
  <dcterms:modified xsi:type="dcterms:W3CDTF">2010-05-04T06:18:48Z</dcterms:modified>
</cp:coreProperties>
</file>